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embeddedFontLst>
    <p:embeddedFont>
      <p:font typeface="Tw Cen MT Condensed" charset="0"/>
      <p:regular r:id="rId27"/>
      <p:bold r:id="rId28"/>
    </p:embeddedFont>
    <p:embeddedFont>
      <p:font typeface="Questrial" charset="0"/>
      <p:regular r:id="rId29"/>
    </p:embeddedFont>
    <p:embeddedFont>
      <p:font typeface="Tw Cen MT" charset="0"/>
      <p:regular r:id="rId30"/>
      <p:bold r:id="rId31"/>
      <p:italic r:id="rId32"/>
      <p:boldItalic r:id="rId33"/>
    </p:embeddedFont>
    <p:embeddedFont>
      <p:font typeface="Wingdings 3" pitchFamily="18" charset="2"/>
      <p:regular r:id="rId34"/>
    </p:embeddedFont>
    <p:embeddedFont>
      <p:font typeface="Candara" pitchFamily="34" charset="0"/>
      <p:regular r:id="rId35"/>
      <p:bold r:id="rId36"/>
      <p:italic r:id="rId37"/>
      <p:boldItalic r:id="rId38"/>
    </p:embeddedFont>
    <p:embeddedFont>
      <p:font typeface="Merriweather" charset="0"/>
      <p:regular r:id="rId39"/>
      <p:bold r:id="rId40"/>
      <p:italic r:id="rId41"/>
      <p:boldItalic r:id="rId42"/>
    </p:embeddedFont>
    <p:embeddedFont>
      <p:font typeface="Calibri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90" y="-6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104849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31910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4835ecf895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9" name="Google Shape;409;g4835ecf895_0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can see what this has meant for areas of our state  by comparing maps of Wisconsin school districts that offer free or reduced-price school meals.  The lighter areas have a lower percentage of students that are eligible for meals, the darker areas have a higher percentage, up to over 70%. </a:t>
            </a:r>
            <a:endParaRPr/>
          </a:p>
        </p:txBody>
      </p:sp>
      <p:sp>
        <p:nvSpPr>
          <p:cNvPr id="410" name="Google Shape;410;g4835ecf895_0_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2631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4835ecf89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g4835ecf895_0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can see what this has meant for areas of our state  by comparing maps of Wisconsin school districts that offer free or reduced-price school meals.  The lighter areas have a lower percentage of students that are eligible for meals, the darker areas have a higher percentage, up to over 70%. </a:t>
            </a:r>
            <a:endParaRPr/>
          </a:p>
        </p:txBody>
      </p:sp>
      <p:sp>
        <p:nvSpPr>
          <p:cNvPr id="416" name="Google Shape;416;g4835ecf895_0_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6128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4835ecf895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g4835ecf895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529754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4835ecf895_0_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g4835ecf895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345439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4835ecf895_0_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g4835ecf895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055370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4835ecf895_0_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g4835ecf895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2376212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4835ecf895_0_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g4835ecf895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213639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4835ecf895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58" name="Google Shape;458;g4835ecf895_0_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Graph is from Fighting Childhood Poverty in the US and UK: an update 2010 Smeeding nad Waldfogel.  Additional data is from Living standards, poverty and inequality in the UK: 2012, Institute for Fiscal Studies UK Commentary by Cribb, Joyce and Phillip Page 76.</a:t>
            </a:r>
            <a:endParaRPr/>
          </a:p>
        </p:txBody>
      </p:sp>
      <p:sp>
        <p:nvSpPr>
          <p:cNvPr id="459" name="Google Shape;459;g4835ecf895_0_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1389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0673148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4" name="Google Shape;4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47244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4835ecf89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g4835ecf8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8187665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0" name="Google Shape;49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685691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8714550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6862863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1" name="Google Shape;51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944301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484695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4835ecf895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g4835ecf89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512038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4835ecf895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g4835ecf89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743396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4835ecf895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g4835ecf89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162469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4835ecf895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g4835ecf89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549704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4835ecf895_0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g4835ecf895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15595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4835ecf89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91" name="Google Shape;391;g4835ecf895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wasn’t always like this.  A half century ago, the elderly were the social group with the highest rate of poverty (35% in 1959).  Then came expansion of Social Security and introduction of Medicare, it plummeted to 25 in 1969, etc.  The pattern for children was a different story.  It dropped from 27 % to 14% in the 60s due to Medicaid and other social support, but began a gradual  long-term climb so that now more than 1 in 5 children grows up in poverty.  Government can work and we have made decisions as a society to support the elderly, but not to the same degree children. BTW, if we take these benefits away from seniors, their poverty level would increase 5-fold, back up to 1959 levels.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when people say there is nothing we can do – this level of poverty is inevitable within a capitalist society – there are winners and losers – get used to 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respond – look what we did for seniors. We made a choice.  We could make the same choice for kids.  We must make that choice – the future of our economy depends on it</a:t>
            </a:r>
            <a:endParaRPr/>
          </a:p>
        </p:txBody>
      </p:sp>
      <p:sp>
        <p:nvSpPr>
          <p:cNvPr id="392" name="Google Shape;392;g4835ecf895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8772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4835ecf895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g4835ecf895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710086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429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9144000" cy="3429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06108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254205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571500"/>
            <a:ext cx="1971675" cy="405765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571500"/>
            <a:ext cx="5686425" cy="40576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44447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65008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200"/>
              <a:buFont typeface="Questrial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8265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675185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3429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9144000" cy="3429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b="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2167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1714500"/>
            <a:ext cx="3566160" cy="3017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714500"/>
            <a:ext cx="3566160" cy="3017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1418057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225841"/>
            <a:ext cx="3566160" cy="25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225841"/>
            <a:ext cx="3566160" cy="25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4173784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2847407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3474969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353632"/>
            <a:ext cx="3291840" cy="130302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617220"/>
            <a:ext cx="4258818" cy="388848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1693129"/>
            <a:ext cx="3291840" cy="2821721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111221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4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3429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3720104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3272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714500"/>
            <a:ext cx="7290055" cy="30175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4853028"/>
            <a:ext cx="1615607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4853028"/>
            <a:ext cx="4426094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9674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hf sldNum="0" hdr="0" ftr="0" dt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2"/>
          <p:cNvSpPr txBox="1">
            <a:spLocks noGrp="1"/>
          </p:cNvSpPr>
          <p:nvPr>
            <p:ph type="ctrTitle"/>
          </p:nvPr>
        </p:nvSpPr>
        <p:spPr>
          <a:xfrm>
            <a:off x="489473" y="515258"/>
            <a:ext cx="5726657" cy="1672614"/>
          </a:xfrm>
          <a:prstGeom prst="rect">
            <a:avLst/>
          </a:prstGeom>
          <a:solidFill>
            <a:schemeClr val="lt1">
              <a:alpha val="92941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Questrial"/>
              <a:buNone/>
            </a:pPr>
            <a:r>
              <a:rPr lang="en" sz="4800">
                <a:solidFill>
                  <a:schemeClr val="dk1"/>
                </a:solidFill>
              </a:rPr>
              <a:t>CAMPAIGN TO END </a:t>
            </a:r>
            <a:endParaRPr sz="4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Questrial"/>
              <a:buNone/>
            </a:pPr>
            <a:r>
              <a:rPr lang="en" sz="4800">
                <a:solidFill>
                  <a:schemeClr val="dk1"/>
                </a:solidFill>
              </a:rPr>
              <a:t>CHILD POVERTY</a:t>
            </a:r>
            <a:endParaRPr sz="4800">
              <a:solidFill>
                <a:schemeClr val="dk1"/>
              </a:solidFill>
            </a:endParaRPr>
          </a:p>
        </p:txBody>
      </p:sp>
      <p:sp>
        <p:nvSpPr>
          <p:cNvPr id="341" name="Google Shape;341;p42"/>
          <p:cNvSpPr txBox="1">
            <a:spLocks noGrp="1"/>
          </p:cNvSpPr>
          <p:nvPr>
            <p:ph type="subTitle" idx="1"/>
          </p:nvPr>
        </p:nvSpPr>
        <p:spPr>
          <a:xfrm>
            <a:off x="489476" y="4034975"/>
            <a:ext cx="32091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</a:pPr>
            <a:r>
              <a:rPr lang="en" dirty="0"/>
              <a:t>The League of Women Voters of Ashland </a:t>
            </a:r>
            <a:r>
              <a:rPr lang="en" dirty="0" smtClean="0"/>
              <a:t>&amp; Bayfield </a:t>
            </a:r>
            <a:r>
              <a:rPr lang="en" dirty="0"/>
              <a:t>Counties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51"/>
          <p:cNvPicPr preferRelativeResize="0"/>
          <p:nvPr/>
        </p:nvPicPr>
        <p:blipFill rotWithShape="1">
          <a:blip r:embed="rId3">
            <a:alphaModFix/>
          </a:blip>
          <a:srcRect r="37162"/>
          <a:stretch/>
        </p:blipFill>
        <p:spPr>
          <a:xfrm>
            <a:off x="1257300" y="571500"/>
            <a:ext cx="6207187" cy="44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52"/>
          <p:cNvPicPr preferRelativeResize="0"/>
          <p:nvPr/>
        </p:nvPicPr>
        <p:blipFill rotWithShape="1">
          <a:blip r:embed="rId3">
            <a:alphaModFix/>
          </a:blip>
          <a:srcRect r="37162"/>
          <a:stretch/>
        </p:blipFill>
        <p:spPr>
          <a:xfrm>
            <a:off x="1257300" y="571500"/>
            <a:ext cx="6207187" cy="445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52"/>
          <p:cNvPicPr preferRelativeResize="0"/>
          <p:nvPr/>
        </p:nvPicPr>
        <p:blipFill rotWithShape="1">
          <a:blip r:embed="rId4">
            <a:alphaModFix/>
          </a:blip>
          <a:srcRect l="4754" r="7679" b="2629"/>
          <a:stretch/>
        </p:blipFill>
        <p:spPr>
          <a:xfrm>
            <a:off x="4064794" y="617220"/>
            <a:ext cx="3281373" cy="4340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we found racial disparities are dramatic between our Wisconsin kids</a:t>
            </a:r>
            <a:endParaRPr i="1"/>
          </a:p>
        </p:txBody>
      </p:sp>
      <p:sp>
        <p:nvSpPr>
          <p:cNvPr id="424" name="Google Shape;424;p53"/>
          <p:cNvSpPr txBox="1">
            <a:spLocks noGrp="1"/>
          </p:cNvSpPr>
          <p:nvPr>
            <p:ph idx="1"/>
          </p:nvPr>
        </p:nvSpPr>
        <p:spPr>
          <a:xfrm>
            <a:off x="442914" y="1435895"/>
            <a:ext cx="4229100" cy="3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2100" b="1">
                <a:solidFill>
                  <a:srgbClr val="073E87"/>
                </a:solidFill>
              </a:rPr>
              <a:t>In WISCONSIN…</a:t>
            </a:r>
            <a:endParaRPr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SzPts val="2100"/>
              <a:buNone/>
            </a:pPr>
            <a:r>
              <a:rPr lang="en" sz="2100" b="1">
                <a:solidFill>
                  <a:srgbClr val="073E87"/>
                </a:solidFill>
              </a:rPr>
              <a:t>compared to white kids</a:t>
            </a:r>
            <a:endParaRPr/>
          </a:p>
          <a:p>
            <a:pPr marL="203200" lvl="0" indent="-203200" algn="l" rtl="0">
              <a:spcBef>
                <a:spcPts val="400"/>
              </a:spcBef>
              <a:spcAft>
                <a:spcPts val="0"/>
              </a:spcAft>
              <a:buSzPts val="1800"/>
              <a:buChar char="∗"/>
            </a:pPr>
            <a:r>
              <a:rPr lang="en">
                <a:solidFill>
                  <a:srgbClr val="FF0000"/>
                </a:solidFill>
              </a:rPr>
              <a:t>African American kids are almost 5x more likely to be poor</a:t>
            </a:r>
            <a:endParaRPr/>
          </a:p>
          <a:p>
            <a:pPr marL="203200" lvl="0" indent="-203200" algn="l" rtl="0">
              <a:spcBef>
                <a:spcPts val="400"/>
              </a:spcBef>
              <a:spcAft>
                <a:spcPts val="0"/>
              </a:spcAft>
              <a:buSzPts val="1800"/>
              <a:buChar char="∗"/>
            </a:pPr>
            <a:r>
              <a:rPr lang="en">
                <a:solidFill>
                  <a:srgbClr val="073E87"/>
                </a:solidFill>
              </a:rPr>
              <a:t>Latino kids are 3x more likely to be poor</a:t>
            </a:r>
            <a:endParaRPr/>
          </a:p>
          <a:p>
            <a:pPr marL="203200" lvl="0" indent="-203200" algn="l" rtl="0">
              <a:spcBef>
                <a:spcPts val="400"/>
              </a:spcBef>
              <a:spcAft>
                <a:spcPts val="0"/>
              </a:spcAft>
              <a:buSzPts val="1800"/>
              <a:buChar char="∗"/>
            </a:pPr>
            <a:r>
              <a:rPr lang="en">
                <a:solidFill>
                  <a:srgbClr val="FF0000"/>
                </a:solidFill>
              </a:rPr>
              <a:t>Native American kids are 4x more likely to be poor</a:t>
            </a:r>
            <a:endParaRPr/>
          </a:p>
          <a:p>
            <a:pPr marL="203200" lvl="0" indent="-203200" algn="l" rtl="0">
              <a:spcBef>
                <a:spcPts val="400"/>
              </a:spcBef>
              <a:spcAft>
                <a:spcPts val="0"/>
              </a:spcAft>
              <a:buSzPts val="1800"/>
              <a:buChar char="∗"/>
            </a:pPr>
            <a:r>
              <a:rPr lang="en">
                <a:solidFill>
                  <a:srgbClr val="073E87"/>
                </a:solidFill>
              </a:rPr>
              <a:t>….and the poverty rate for our African American kids is 8% above the national average for black child poverty</a:t>
            </a:r>
            <a:endParaRPr>
              <a:solidFill>
                <a:srgbClr val="073E87"/>
              </a:solidFill>
            </a:endParaRPr>
          </a:p>
          <a:p>
            <a:pPr marL="203200" lvl="0" indent="-88900" algn="l" rtl="0">
              <a:spcBef>
                <a:spcPts val="4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426" name="Google Shape;426;p53"/>
          <p:cNvSpPr txBox="1">
            <a:spLocks noGrp="1"/>
          </p:cNvSpPr>
          <p:nvPr>
            <p:ph type="ftr" sz="quarter" idx="11"/>
          </p:nvPr>
        </p:nvSpPr>
        <p:spPr>
          <a:xfrm>
            <a:off x="136525" y="4607045"/>
            <a:ext cx="3786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73E87"/>
                </a:solidFill>
              </a:rPr>
              <a:t>U.S. Census Bureau, 2016</a:t>
            </a:r>
            <a:endParaRPr>
              <a:solidFill>
                <a:srgbClr val="073E87"/>
              </a:solidFill>
            </a:endParaRPr>
          </a:p>
        </p:txBody>
      </p:sp>
      <p:pic>
        <p:nvPicPr>
          <p:cNvPr id="427" name="Google Shape;427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9482" y="1435894"/>
            <a:ext cx="2401581" cy="1631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8089" y="3066968"/>
            <a:ext cx="2515499" cy="167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46339" y="2455409"/>
            <a:ext cx="1491751" cy="1896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addition, we learned that:</a:t>
            </a:r>
            <a:endParaRPr/>
          </a:p>
        </p:txBody>
      </p:sp>
      <p:sp>
        <p:nvSpPr>
          <p:cNvPr id="434" name="Google Shape;434;p54"/>
          <p:cNvSpPr txBox="1">
            <a:spLocks noGrp="1"/>
          </p:cNvSpPr>
          <p:nvPr>
            <p:ph idx="1"/>
          </p:nvPr>
        </p:nvSpPr>
        <p:spPr>
          <a:xfrm>
            <a:off x="908277" y="2014538"/>
            <a:ext cx="7164300" cy="23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571500" lvl="1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Candara"/>
              <a:buAutoNum type="arabicParenR"/>
            </a:pPr>
            <a:r>
              <a:rPr lang="en" sz="2400"/>
              <a:t>children are the poorest segment of Wisconsin</a:t>
            </a:r>
            <a:endParaRPr/>
          </a:p>
          <a:p>
            <a:pPr marL="571500" lvl="1" indent="-342900" algn="l" rtl="0">
              <a:spcBef>
                <a:spcPts val="500"/>
              </a:spcBef>
              <a:spcAft>
                <a:spcPts val="0"/>
              </a:spcAft>
              <a:buSzPts val="2400"/>
              <a:buFont typeface="Candara"/>
              <a:buAutoNum type="arabicParenR"/>
            </a:pPr>
            <a:r>
              <a:rPr lang="en" sz="2400">
                <a:solidFill>
                  <a:srgbClr val="FF0000"/>
                </a:solidFill>
              </a:rPr>
              <a:t>Wisconsin has among the worst racial disparities</a:t>
            </a:r>
            <a:endParaRPr/>
          </a:p>
          <a:p>
            <a:pPr marL="571500" lvl="1" indent="-342900" algn="l" rtl="0">
              <a:spcBef>
                <a:spcPts val="500"/>
              </a:spcBef>
              <a:spcAft>
                <a:spcPts val="0"/>
              </a:spcAft>
              <a:buSzPts val="2400"/>
              <a:buFont typeface="Candara"/>
              <a:buAutoNum type="arabicParenR"/>
            </a:pPr>
            <a:r>
              <a:rPr lang="en" sz="2400"/>
              <a:t>pulling children out of poverty makes the biggest difference in life prospects</a:t>
            </a:r>
            <a:endParaRPr/>
          </a:p>
          <a:p>
            <a:pPr marL="571500" lvl="1" indent="-342900" algn="l" rtl="0">
              <a:spcBef>
                <a:spcPts val="500"/>
              </a:spcBef>
              <a:spcAft>
                <a:spcPts val="0"/>
              </a:spcAft>
              <a:buSzPts val="2400"/>
              <a:buFont typeface="Candara"/>
              <a:buAutoNum type="arabicParenR"/>
            </a:pPr>
            <a:r>
              <a:rPr lang="en" sz="2400">
                <a:solidFill>
                  <a:srgbClr val="FF0000"/>
                </a:solidFill>
              </a:rPr>
              <a:t>to help children you must help their families</a:t>
            </a:r>
            <a:endParaRPr/>
          </a:p>
          <a:p>
            <a:pPr marL="203200" lvl="0" indent="-88900" algn="l" rtl="0">
              <a:spcBef>
                <a:spcPts val="4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5"/>
          <p:cNvSpPr txBox="1">
            <a:spLocks noGrp="1"/>
          </p:cNvSpPr>
          <p:nvPr>
            <p:ph type="title"/>
          </p:nvPr>
        </p:nvSpPr>
        <p:spPr>
          <a:xfrm>
            <a:off x="457200" y="328613"/>
            <a:ext cx="82296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we reached agreement on causes</a:t>
            </a:r>
            <a:r>
              <a:rPr lang="en">
                <a:solidFill>
                  <a:srgbClr val="FF0000"/>
                </a:solidFill>
              </a:rPr>
              <a:t/>
            </a:r>
            <a:br>
              <a:rPr lang="en">
                <a:solidFill>
                  <a:srgbClr val="FF0000"/>
                </a:solidFill>
              </a:rPr>
            </a:br>
            <a:endParaRPr>
              <a:solidFill>
                <a:srgbClr val="FF0000"/>
              </a:solidFill>
            </a:endParaRPr>
          </a:p>
        </p:txBody>
      </p:sp>
      <p:sp>
        <p:nvSpPr>
          <p:cNvPr id="440" name="Google Shape;440;p55"/>
          <p:cNvSpPr txBox="1">
            <a:spLocks noGrp="1"/>
          </p:cNvSpPr>
          <p:nvPr>
            <p:ph idx="1"/>
          </p:nvPr>
        </p:nvSpPr>
        <p:spPr>
          <a:xfrm>
            <a:off x="193675" y="3088810"/>
            <a:ext cx="8950200" cy="17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03200" lvl="0" indent="-889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03200" lvl="0" indent="-203200" algn="l" rtl="0">
              <a:spcBef>
                <a:spcPts val="500"/>
              </a:spcBef>
              <a:spcAft>
                <a:spcPts val="0"/>
              </a:spcAft>
              <a:buSzPts val="2400"/>
              <a:buChar char="∗"/>
            </a:pPr>
            <a:r>
              <a:rPr lang="en" sz="2400">
                <a:solidFill>
                  <a:srgbClr val="073E87"/>
                </a:solidFill>
              </a:rPr>
              <a:t>high rates of poverty are </a:t>
            </a:r>
            <a:r>
              <a:rPr lang="en" sz="2400" b="1" i="1" u="sng">
                <a:solidFill>
                  <a:srgbClr val="073E87"/>
                </a:solidFill>
              </a:rPr>
              <a:t>not</a:t>
            </a:r>
            <a:r>
              <a:rPr lang="en" sz="2400">
                <a:solidFill>
                  <a:srgbClr val="073E87"/>
                </a:solidFill>
              </a:rPr>
              <a:t> a result of individual moral failings</a:t>
            </a:r>
            <a:endParaRPr/>
          </a:p>
          <a:p>
            <a:pPr marL="203200" lvl="0" indent="-203200" algn="l" rtl="0">
              <a:spcBef>
                <a:spcPts val="500"/>
              </a:spcBef>
              <a:spcAft>
                <a:spcPts val="0"/>
              </a:spcAft>
              <a:buSzPts val="2400"/>
              <a:buChar char="∗"/>
            </a:pPr>
            <a:r>
              <a:rPr lang="en" sz="2400">
                <a:solidFill>
                  <a:srgbClr val="FF0000"/>
                </a:solidFill>
              </a:rPr>
              <a:t>kids are clearly not responsible for their own plight</a:t>
            </a:r>
            <a:endParaRPr/>
          </a:p>
          <a:p>
            <a:pPr marL="203200" lvl="0" indent="-203200" algn="l" rtl="0">
              <a:spcBef>
                <a:spcPts val="500"/>
              </a:spcBef>
              <a:spcAft>
                <a:spcPts val="0"/>
              </a:spcAft>
              <a:buSzPts val="2400"/>
              <a:buChar char="∗"/>
            </a:pPr>
            <a:r>
              <a:rPr lang="en" sz="2400">
                <a:solidFill>
                  <a:srgbClr val="073E87"/>
                </a:solidFill>
              </a:rPr>
              <a:t>poverty is a result of </a:t>
            </a:r>
            <a:r>
              <a:rPr lang="en" sz="2400" b="1" i="1" u="sng">
                <a:solidFill>
                  <a:srgbClr val="073E87"/>
                </a:solidFill>
              </a:rPr>
              <a:t>human-made</a:t>
            </a:r>
            <a:r>
              <a:rPr lang="en" sz="2400" b="1">
                <a:solidFill>
                  <a:srgbClr val="4584D3"/>
                </a:solidFill>
              </a:rPr>
              <a:t> </a:t>
            </a:r>
            <a:r>
              <a:rPr lang="en" sz="2400">
                <a:solidFill>
                  <a:srgbClr val="073E87"/>
                </a:solidFill>
              </a:rPr>
              <a:t>economic and social structures</a:t>
            </a:r>
            <a:endParaRPr/>
          </a:p>
        </p:txBody>
      </p:sp>
      <p:pic>
        <p:nvPicPr>
          <p:cNvPr id="442" name="Google Shape;442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5369" y="906186"/>
            <a:ext cx="6282757" cy="2296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6"/>
          <p:cNvSpPr txBox="1"/>
          <p:nvPr/>
        </p:nvSpPr>
        <p:spPr>
          <a:xfrm>
            <a:off x="600075" y="1004166"/>
            <a:ext cx="5329200" cy="3624000"/>
          </a:xfrm>
          <a:prstGeom prst="rect">
            <a:avLst/>
          </a:prstGeom>
          <a:solidFill>
            <a:srgbClr val="DCEEA5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“Poverty is not an accident. 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Like slavery and apartheid, </a:t>
            </a:r>
            <a:endParaRPr sz="33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it is man-made and can be removed by the actions of human beings.” </a:t>
            </a:r>
            <a:endParaRPr sz="33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-- Nelson Mandela</a:t>
            </a:r>
            <a:endParaRPr sz="33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448" name="Google Shape;448;p56" descr="http://www.collectionmcgrath.com/uploads/files/nelson-mandela.png"/>
          <p:cNvPicPr preferRelativeResize="0"/>
          <p:nvPr/>
        </p:nvPicPr>
        <p:blipFill rotWithShape="1">
          <a:blip r:embed="rId3">
            <a:alphaModFix/>
          </a:blip>
          <a:srcRect l="13433" r="21950"/>
          <a:stretch/>
        </p:blipFill>
        <p:spPr>
          <a:xfrm>
            <a:off x="5543550" y="1637482"/>
            <a:ext cx="3000374" cy="2357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were inspired by the promise of a goal oriented approach</a:t>
            </a:r>
            <a:endParaRPr/>
          </a:p>
        </p:txBody>
      </p:sp>
      <p:sp>
        <p:nvSpPr>
          <p:cNvPr id="453" name="Google Shape;453;p57"/>
          <p:cNvSpPr txBox="1">
            <a:spLocks noGrp="1"/>
          </p:cNvSpPr>
          <p:nvPr>
            <p:ph idx="1"/>
          </p:nvPr>
        </p:nvSpPr>
        <p:spPr>
          <a:xfrm>
            <a:off x="182074" y="1518871"/>
            <a:ext cx="5915100" cy="3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03200" lvl="0" indent="-196850" algn="l" rtl="0">
              <a:spcBef>
                <a:spcPts val="0"/>
              </a:spcBef>
              <a:spcAft>
                <a:spcPts val="0"/>
              </a:spcAft>
              <a:buSzPts val="2100"/>
              <a:buChar char="∗"/>
            </a:pPr>
            <a:r>
              <a:rPr lang="en" sz="2100">
                <a:solidFill>
                  <a:srgbClr val="073E87"/>
                </a:solidFill>
              </a:rPr>
              <a:t>Great Britain adopted the national goal of eliminating child poverty by the year 2020</a:t>
            </a:r>
            <a:endParaRPr/>
          </a:p>
          <a:p>
            <a:pPr marL="203200" lvl="0" indent="-196850" algn="l" rtl="0">
              <a:spcBef>
                <a:spcPts val="400"/>
              </a:spcBef>
              <a:spcAft>
                <a:spcPts val="0"/>
              </a:spcAft>
              <a:buSzPts val="2100"/>
              <a:buChar char="∗"/>
            </a:pPr>
            <a:r>
              <a:rPr lang="en" sz="2100">
                <a:solidFill>
                  <a:srgbClr val="FF0000"/>
                </a:solidFill>
              </a:rPr>
              <a:t>evidence-based strategies were adopted up to the scale of the problem</a:t>
            </a:r>
            <a:endParaRPr/>
          </a:p>
          <a:p>
            <a:pPr marL="203200" lvl="0" indent="-196850" algn="l" rtl="0">
              <a:spcBef>
                <a:spcPts val="400"/>
              </a:spcBef>
              <a:spcAft>
                <a:spcPts val="0"/>
              </a:spcAft>
              <a:buSzPts val="2100"/>
              <a:buChar char="∗"/>
            </a:pPr>
            <a:r>
              <a:rPr lang="en" sz="2100">
                <a:solidFill>
                  <a:srgbClr val="073E87"/>
                </a:solidFill>
              </a:rPr>
              <a:t>a robust evaluation and tracking system was adopted to:</a:t>
            </a:r>
            <a:endParaRPr/>
          </a:p>
          <a:p>
            <a:pPr marL="431800" lvl="1" indent="-209550" algn="l" rtl="0">
              <a:spcBef>
                <a:spcPts val="400"/>
              </a:spcBef>
              <a:spcAft>
                <a:spcPts val="0"/>
              </a:spcAft>
              <a:buSzPts val="2100"/>
              <a:buChar char="∗"/>
            </a:pPr>
            <a:r>
              <a:rPr lang="en" sz="2100">
                <a:solidFill>
                  <a:srgbClr val="FF0000"/>
                </a:solidFill>
              </a:rPr>
              <a:t>evaluate progress in real time</a:t>
            </a:r>
            <a:endParaRPr/>
          </a:p>
          <a:p>
            <a:pPr marL="431800" lvl="1" indent="-209550" algn="l" rtl="0">
              <a:spcBef>
                <a:spcPts val="400"/>
              </a:spcBef>
              <a:spcAft>
                <a:spcPts val="0"/>
              </a:spcAft>
              <a:buSzPts val="2100"/>
              <a:buChar char="∗"/>
            </a:pPr>
            <a:r>
              <a:rPr lang="en" sz="2100">
                <a:solidFill>
                  <a:srgbClr val="FF0000"/>
                </a:solidFill>
              </a:rPr>
              <a:t>identify what is working</a:t>
            </a:r>
            <a:endParaRPr/>
          </a:p>
          <a:p>
            <a:pPr marL="647700" lvl="2" indent="-177800" algn="l" rtl="0">
              <a:spcBef>
                <a:spcPts val="400"/>
              </a:spcBef>
              <a:spcAft>
                <a:spcPts val="0"/>
              </a:spcAft>
              <a:buSzPts val="2000"/>
              <a:buChar char="∗"/>
            </a:pPr>
            <a:r>
              <a:rPr lang="en" sz="2000">
                <a:solidFill>
                  <a:srgbClr val="073E87"/>
                </a:solidFill>
              </a:rPr>
              <a:t>. . . and what is not</a:t>
            </a:r>
            <a:endParaRPr/>
          </a:p>
          <a:p>
            <a:pPr marL="647700" lvl="2" indent="-177800" algn="l" rtl="0">
              <a:spcBef>
                <a:spcPts val="400"/>
              </a:spcBef>
              <a:spcAft>
                <a:spcPts val="0"/>
              </a:spcAft>
              <a:buSzPts val="2000"/>
              <a:buChar char="∗"/>
            </a:pPr>
            <a:r>
              <a:rPr lang="en" sz="2000">
                <a:solidFill>
                  <a:srgbClr val="073E87"/>
                </a:solidFill>
              </a:rPr>
              <a:t>. . . and recommend policy shifts</a:t>
            </a:r>
            <a:endParaRPr sz="2000">
              <a:solidFill>
                <a:srgbClr val="073E87"/>
              </a:solidFill>
            </a:endParaRPr>
          </a:p>
        </p:txBody>
      </p:sp>
      <p:pic>
        <p:nvPicPr>
          <p:cNvPr id="455" name="Google Shape;455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7099" y="1251927"/>
            <a:ext cx="2625969" cy="3720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8"/>
          <p:cNvSpPr txBox="1">
            <a:spLocks noGrp="1"/>
          </p:cNvSpPr>
          <p:nvPr>
            <p:ph type="title"/>
          </p:nvPr>
        </p:nvSpPr>
        <p:spPr>
          <a:xfrm>
            <a:off x="457200" y="253604"/>
            <a:ext cx="82296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the British Experience Shows</a:t>
            </a:r>
            <a:endParaRPr sz="3600">
              <a:solidFill>
                <a:schemeClr val="dk1"/>
              </a:solidFill>
            </a:endParaRPr>
          </a:p>
        </p:txBody>
      </p:sp>
      <p:pic>
        <p:nvPicPr>
          <p:cNvPr id="461" name="Google Shape;461;p58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61519" y="945670"/>
            <a:ext cx="7144500" cy="416430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58"/>
          <p:cNvSpPr txBox="1">
            <a:spLocks noGrp="1"/>
          </p:cNvSpPr>
          <p:nvPr>
            <p:ph type="ftr" sz="quarter" idx="11"/>
          </p:nvPr>
        </p:nvSpPr>
        <p:spPr>
          <a:xfrm>
            <a:off x="165100" y="4025815"/>
            <a:ext cx="1678200" cy="9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ndara"/>
              <a:buNone/>
            </a:pPr>
            <a:r>
              <a:rPr lang="en" b="1">
                <a:solidFill>
                  <a:srgbClr val="000000"/>
                </a:solidFill>
              </a:rPr>
              <a:t>Smeeding T, Waldfogel J. Fighting poverty in the US &amp;UK: and update. 2010.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ndara"/>
              <a:buNone/>
            </a:pPr>
            <a:r>
              <a:rPr lang="en" b="1">
                <a:solidFill>
                  <a:srgbClr val="000000"/>
                </a:solidFill>
              </a:rPr>
              <a:t>Cribb J, Joyce R, Phillip D. Living standards, poverty and inequality in the UK: 2012 . IFS commentary C124.</a:t>
            </a:r>
            <a:endParaRPr sz="8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73E87"/>
              </a:solidFill>
            </a:endParaRPr>
          </a:p>
        </p:txBody>
      </p:sp>
      <p:sp>
        <p:nvSpPr>
          <p:cNvPr id="464" name="Google Shape;464;p58"/>
          <p:cNvSpPr/>
          <p:nvPr/>
        </p:nvSpPr>
        <p:spPr>
          <a:xfrm>
            <a:off x="5073743" y="1057306"/>
            <a:ext cx="68700" cy="733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65" name="Google Shape;465;p58"/>
          <p:cNvSpPr txBox="1"/>
          <p:nvPr/>
        </p:nvSpPr>
        <p:spPr>
          <a:xfrm>
            <a:off x="8315796" y="4108676"/>
            <a:ext cx="427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r>
              <a:rPr lang="en" sz="1200" b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2010</a:t>
            </a:r>
            <a:endParaRPr sz="1100"/>
          </a:p>
        </p:txBody>
      </p:sp>
      <p:cxnSp>
        <p:nvCxnSpPr>
          <p:cNvPr id="466" name="Google Shape;466;p58"/>
          <p:cNvCxnSpPr/>
          <p:nvPr/>
        </p:nvCxnSpPr>
        <p:spPr>
          <a:xfrm>
            <a:off x="7914798" y="3079903"/>
            <a:ext cx="580200" cy="114300"/>
          </a:xfrm>
          <a:prstGeom prst="straightConnector1">
            <a:avLst/>
          </a:prstGeom>
          <a:noFill/>
          <a:ln w="31750" cap="flat" cmpd="sng">
            <a:solidFill>
              <a:srgbClr val="4E6A5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7" name="Google Shape;467;p58"/>
          <p:cNvSpPr txBox="1"/>
          <p:nvPr/>
        </p:nvSpPr>
        <p:spPr>
          <a:xfrm>
            <a:off x="8272379" y="3248799"/>
            <a:ext cx="4452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rPr lang="en"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10.6</a:t>
            </a:r>
            <a:endParaRPr sz="1100"/>
          </a:p>
        </p:txBody>
      </p:sp>
      <p:cxnSp>
        <p:nvCxnSpPr>
          <p:cNvPr id="468" name="Google Shape;468;p58"/>
          <p:cNvCxnSpPr/>
          <p:nvPr/>
        </p:nvCxnSpPr>
        <p:spPr>
          <a:xfrm rot="10800000" flipH="1">
            <a:off x="8170556" y="2203414"/>
            <a:ext cx="285900" cy="114300"/>
          </a:xfrm>
          <a:prstGeom prst="straightConnector1">
            <a:avLst/>
          </a:prstGeom>
          <a:noFill/>
          <a:ln w="31750" cap="flat" cmpd="sng">
            <a:solidFill>
              <a:srgbClr val="2D0A6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9" name="Google Shape;469;p58"/>
          <p:cNvSpPr txBox="1"/>
          <p:nvPr/>
        </p:nvSpPr>
        <p:spPr>
          <a:xfrm>
            <a:off x="8360569" y="1861542"/>
            <a:ext cx="4452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rPr lang="en"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22.5</a:t>
            </a:r>
            <a:endParaRPr sz="1100"/>
          </a:p>
        </p:txBody>
      </p:sp>
      <p:sp>
        <p:nvSpPr>
          <p:cNvPr id="470" name="Google Shape;470;p58"/>
          <p:cNvSpPr txBox="1"/>
          <p:nvPr/>
        </p:nvSpPr>
        <p:spPr>
          <a:xfrm>
            <a:off x="5108033" y="1652024"/>
            <a:ext cx="4452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rPr lang="en"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26.1</a:t>
            </a:r>
            <a:endParaRPr sz="1100"/>
          </a:p>
        </p:txBody>
      </p:sp>
      <p:sp>
        <p:nvSpPr>
          <p:cNvPr id="471" name="Google Shape;471;p58"/>
          <p:cNvSpPr/>
          <p:nvPr/>
        </p:nvSpPr>
        <p:spPr>
          <a:xfrm flipH="1">
            <a:off x="8494905" y="2203414"/>
            <a:ext cx="68700" cy="939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72" name="Google Shape;472;p58"/>
          <p:cNvSpPr txBox="1"/>
          <p:nvPr/>
        </p:nvSpPr>
        <p:spPr>
          <a:xfrm>
            <a:off x="4830366" y="2493545"/>
            <a:ext cx="4452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rPr lang="en"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18.9</a:t>
            </a:r>
            <a:endParaRPr sz="1100"/>
          </a:p>
        </p:txBody>
      </p:sp>
      <p:sp>
        <p:nvSpPr>
          <p:cNvPr id="473" name="Google Shape;473;p58"/>
          <p:cNvSpPr txBox="1"/>
          <p:nvPr/>
        </p:nvSpPr>
        <p:spPr>
          <a:xfrm>
            <a:off x="6515100" y="2971800"/>
            <a:ext cx="406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rPr lang="en"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12.3</a:t>
            </a:r>
            <a:endParaRPr sz="1100"/>
          </a:p>
        </p:txBody>
      </p:sp>
      <p:sp>
        <p:nvSpPr>
          <p:cNvPr id="474" name="Google Shape;474;p58"/>
          <p:cNvSpPr/>
          <p:nvPr/>
        </p:nvSpPr>
        <p:spPr>
          <a:xfrm>
            <a:off x="7852273" y="2493545"/>
            <a:ext cx="62700" cy="508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700"/>
              <a:buFont typeface="Questrial"/>
              <a:buNone/>
            </a:pPr>
            <a:r>
              <a:rPr lang="en"/>
              <a:t>CAMPAIGN PRIORITIES</a:t>
            </a:r>
            <a:endParaRPr/>
          </a:p>
        </p:txBody>
      </p:sp>
      <p:sp>
        <p:nvSpPr>
          <p:cNvPr id="480" name="Google Shape;480;p59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6858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 "/>
            </a:pPr>
            <a:r>
              <a:rPr lang="en" sz="1800" b="1">
                <a:latin typeface="Merriweather"/>
                <a:ea typeface="Merriweather"/>
                <a:cs typeface="Merriweather"/>
                <a:sym typeface="Merriweather"/>
              </a:rPr>
              <a:t>1. Set child poverty reduction goals, equity goals, and timelines.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marL="68580" lvl="0" indent="0" algn="l" rtl="0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SzPts val="1650"/>
              <a:buNone/>
            </a:pPr>
            <a:endParaRPr/>
          </a:p>
        </p:txBody>
      </p:sp>
      <p:pic>
        <p:nvPicPr>
          <p:cNvPr id="481" name="Google Shape;481;p59"/>
          <p:cNvPicPr preferRelativeResize="0">
            <a:picLocks noGrp="1"/>
          </p:cNvPicPr>
          <p:nvPr>
            <p:ph sz="half" idx="2"/>
          </p:nvPr>
        </p:nvPicPr>
        <p:blipFill rotWithShape="1">
          <a:blip r:embed="rId3">
            <a:alphaModFix/>
          </a:blip>
          <a:stretch/>
        </p:blipFill>
        <p:spPr>
          <a:xfrm>
            <a:off x="4492625" y="1730196"/>
            <a:ext cx="3565525" cy="2986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0"/>
          <p:cNvSpPr txBox="1">
            <a:spLocks noGrp="1"/>
          </p:cNvSpPr>
          <p:nvPr>
            <p:ph type="body" idx="4294967295"/>
          </p:nvPr>
        </p:nvSpPr>
        <p:spPr>
          <a:xfrm>
            <a:off x="5221288" y="247650"/>
            <a:ext cx="3922712" cy="455136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2000" b="1">
                <a:latin typeface="Merriweather"/>
                <a:ea typeface="Merriweather"/>
                <a:cs typeface="Merriweather"/>
                <a:sym typeface="Merriweather"/>
              </a:rPr>
              <a:t>2.</a:t>
            </a:r>
            <a:r>
              <a:rPr lang="en" sz="2000" b="1" u="sng">
                <a:latin typeface="Merriweather"/>
                <a:ea typeface="Merriweather"/>
                <a:cs typeface="Merriweather"/>
                <a:sym typeface="Merriweather"/>
              </a:rPr>
              <a:t> Develop accountability mechanisms</a:t>
            </a:r>
            <a:r>
              <a:rPr lang="en" sz="2000" b="1">
                <a:latin typeface="Merriweather"/>
                <a:ea typeface="Merriweather"/>
                <a:cs typeface="Merriweather"/>
                <a:sym typeface="Merriweather"/>
              </a:rPr>
              <a:t>: </a:t>
            </a:r>
            <a:endParaRPr sz="20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2000" b="1">
                <a:latin typeface="Merriweather"/>
                <a:ea typeface="Merriweather"/>
                <a:cs typeface="Merriweather"/>
                <a:sym typeface="Merriweather"/>
              </a:rPr>
              <a:t>A robust and independent tracking and evaluation capacity, trusted by all sides, which will make clear assessments of what is working, and what needs to change (e.g. the creation of a Legislative Child Poverty Bureau).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487" name="Google Shape;487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248413"/>
            <a:ext cx="4565501" cy="4565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FF0000"/>
                </a:solidFill>
              </a:rPr>
              <a:t>Starting at Marquette University</a:t>
            </a:r>
            <a:endParaRPr/>
          </a:p>
        </p:txBody>
      </p:sp>
      <p:sp>
        <p:nvSpPr>
          <p:cNvPr id="347" name="Google Shape;347;p4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" sz="4500" dirty="0"/>
              <a:t>i</a:t>
            </a:r>
            <a:r>
              <a:rPr lang="en" sz="4500" smtClean="0"/>
              <a:t>n </a:t>
            </a:r>
            <a:r>
              <a:rPr lang="en" sz="4500" dirty="0"/>
              <a:t>2014</a:t>
            </a:r>
            <a:r>
              <a:rPr lang="en" sz="1200" dirty="0"/>
              <a:t/>
            </a:r>
            <a:br>
              <a:rPr lang="en" sz="1200" dirty="0"/>
            </a:br>
            <a:endParaRPr sz="1200" dirty="0"/>
          </a:p>
        </p:txBody>
      </p:sp>
      <p:pic>
        <p:nvPicPr>
          <p:cNvPr id="348" name="Google Shape;348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4151" y="1052714"/>
            <a:ext cx="3575696" cy="2485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1"/>
          <p:cNvSpPr txBox="1">
            <a:spLocks noGrp="1"/>
          </p:cNvSpPr>
          <p:nvPr>
            <p:ph type="title"/>
          </p:nvPr>
        </p:nvSpPr>
        <p:spPr>
          <a:xfrm>
            <a:off x="357500" y="526350"/>
            <a:ext cx="50826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None/>
            </a:pPr>
            <a:r>
              <a:rPr lang="en" sz="3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3. IMPLEMENT MULTI-SECTOR, EVIDENCE BASED STRATEGIES AT THE SCALE CAPABLE OF ACHIEVING THE POVERTY REDUCTION GOAL.</a:t>
            </a:r>
            <a:endParaRPr sz="3000"/>
          </a:p>
        </p:txBody>
      </p:sp>
      <p:pic>
        <p:nvPicPr>
          <p:cNvPr id="493" name="Google Shape;493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53950" y="1504600"/>
            <a:ext cx="3313224" cy="20486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62"/>
          <p:cNvSpPr txBox="1">
            <a:spLocks noGrp="1"/>
          </p:cNvSpPr>
          <p:nvPr>
            <p:ph type="title"/>
          </p:nvPr>
        </p:nvSpPr>
        <p:spPr>
          <a:xfrm>
            <a:off x="637467" y="816284"/>
            <a:ext cx="4319161" cy="112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75"/>
              <a:buFont typeface="Arial"/>
              <a:buNone/>
            </a:pPr>
            <a:r>
              <a:rPr lang="en" sz="3375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THESE MULTI-SECTOR, EVIDENCE BASED STRATEGIES INCLUDE</a:t>
            </a:r>
            <a:endParaRPr sz="3375"/>
          </a:p>
        </p:txBody>
      </p:sp>
      <p:sp>
        <p:nvSpPr>
          <p:cNvPr id="499" name="Google Shape;499;p62"/>
          <p:cNvSpPr txBox="1">
            <a:spLocks noGrp="1"/>
          </p:cNvSpPr>
          <p:nvPr>
            <p:ph sz="half" idx="1"/>
          </p:nvPr>
        </p:nvSpPr>
        <p:spPr>
          <a:xfrm>
            <a:off x="768100" y="2772225"/>
            <a:ext cx="3371400" cy="20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AutoNum type="alphaUcPeriod"/>
            </a:pPr>
            <a:r>
              <a:rPr lang="en" sz="2400" u="sng">
                <a:latin typeface="Arial"/>
                <a:ea typeface="Arial"/>
                <a:cs typeface="Arial"/>
                <a:sym typeface="Arial"/>
              </a:rPr>
              <a:t>Employment and Income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: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2628" lvl="3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50"/>
              <a:buNone/>
            </a:pPr>
            <a:r>
              <a:rPr lang="en" sz="1950">
                <a:latin typeface="Arial"/>
                <a:ea typeface="Arial"/>
                <a:cs typeface="Arial"/>
                <a:sym typeface="Arial"/>
              </a:rPr>
              <a:t>Help people get well-paying jobs.</a:t>
            </a:r>
            <a:endParaRPr sz="1950"/>
          </a:p>
        </p:txBody>
      </p:sp>
      <p:pic>
        <p:nvPicPr>
          <p:cNvPr id="500" name="Google Shape;500;p62"/>
          <p:cNvPicPr preferRelativeResize="0">
            <a:picLocks noGrp="1"/>
          </p:cNvPicPr>
          <p:nvPr>
            <p:ph sz="half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71096" y="457201"/>
            <a:ext cx="3581019" cy="4004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en" sz="3600">
                <a:solidFill>
                  <a:schemeClr val="dk1"/>
                </a:solidFill>
              </a:rPr>
              <a:t/>
            </a:r>
            <a:br>
              <a:rPr lang="en" sz="3600">
                <a:solidFill>
                  <a:schemeClr val="dk1"/>
                </a:solidFill>
              </a:rPr>
            </a:br>
            <a:r>
              <a:rPr lang="en" sz="3600">
                <a:solidFill>
                  <a:schemeClr val="dk1"/>
                </a:solidFill>
              </a:rPr>
              <a:t/>
            </a:r>
            <a:br>
              <a:rPr lang="en" sz="3600">
                <a:solidFill>
                  <a:schemeClr val="dk1"/>
                </a:solidFill>
              </a:rPr>
            </a:br>
            <a:r>
              <a:rPr lang="en" sz="3600">
                <a:solidFill>
                  <a:schemeClr val="dk1"/>
                </a:solidFill>
              </a:rPr>
              <a:t/>
            </a:r>
            <a:br>
              <a:rPr lang="en" sz="3600">
                <a:solidFill>
                  <a:schemeClr val="dk1"/>
                </a:solidFill>
              </a:rPr>
            </a:br>
            <a:r>
              <a:rPr lang="en" sz="3600">
                <a:solidFill>
                  <a:schemeClr val="dk1"/>
                </a:solidFill>
              </a:rPr>
              <a:t/>
            </a:r>
            <a:br>
              <a:rPr lang="en" sz="3600">
                <a:solidFill>
                  <a:schemeClr val="dk1"/>
                </a:solidFill>
              </a:rPr>
            </a:br>
            <a:r>
              <a:rPr lang="en" sz="3600">
                <a:solidFill>
                  <a:schemeClr val="dk1"/>
                </a:solidFill>
              </a:rPr>
              <a:t/>
            </a:r>
            <a:br>
              <a:rPr lang="en" sz="3600">
                <a:solidFill>
                  <a:schemeClr val="dk1"/>
                </a:solidFill>
              </a:rPr>
            </a:br>
            <a:r>
              <a:rPr lang="en" sz="3600">
                <a:solidFill>
                  <a:schemeClr val="dk1"/>
                </a:solidFill>
              </a:rPr>
              <a:t/>
            </a:r>
            <a:br>
              <a:rPr lang="en" sz="3600">
                <a:solidFill>
                  <a:schemeClr val="dk1"/>
                </a:solidFill>
              </a:rPr>
            </a:br>
            <a:r>
              <a:rPr lang="en" sz="3600">
                <a:solidFill>
                  <a:schemeClr val="dk1"/>
                </a:solidFill>
              </a:rPr>
              <a:t>B. </a:t>
            </a:r>
            <a:r>
              <a:rPr lang="en" sz="3600" b="1" u="sng">
                <a:solidFill>
                  <a:schemeClr val="dk1"/>
                </a:solidFill>
              </a:rPr>
              <a:t>HIGH QUALITY EDUCATION:</a:t>
            </a:r>
            <a:r>
              <a:rPr lang="en" sz="3600">
                <a:solidFill>
                  <a:schemeClr val="dk1"/>
                </a:solidFill>
              </a:rPr>
              <a:t/>
            </a:r>
            <a:br>
              <a:rPr lang="en" sz="3600">
                <a:solidFill>
                  <a:schemeClr val="dk1"/>
                </a:solidFill>
              </a:rPr>
            </a:br>
            <a:r>
              <a:rPr lang="en" sz="3600">
                <a:solidFill>
                  <a:schemeClr val="dk1"/>
                </a:solidFill>
              </a:rPr>
              <a:t/>
            </a:r>
            <a:br>
              <a:rPr lang="en" sz="3600">
                <a:solidFill>
                  <a:schemeClr val="dk1"/>
                </a:solidFill>
              </a:rPr>
            </a:br>
            <a:r>
              <a:rPr lang="en" sz="3600">
                <a:solidFill>
                  <a:schemeClr val="dk1"/>
                </a:solidFill>
              </a:rPr>
              <a:t/>
            </a:r>
            <a:br>
              <a:rPr lang="en" sz="3600">
                <a:solidFill>
                  <a:schemeClr val="dk1"/>
                </a:solidFill>
              </a:rPr>
            </a:br>
            <a:r>
              <a:rPr lang="en" sz="3600">
                <a:solidFill>
                  <a:schemeClr val="dk1"/>
                </a:solidFill>
              </a:rPr>
              <a:t/>
            </a:r>
            <a:br>
              <a:rPr lang="en" sz="3600">
                <a:solidFill>
                  <a:schemeClr val="dk1"/>
                </a:solidFill>
              </a:rPr>
            </a:br>
            <a:r>
              <a:rPr lang="en" sz="3600">
                <a:solidFill>
                  <a:schemeClr val="dk1"/>
                </a:solidFill>
              </a:rPr>
              <a:t/>
            </a:r>
            <a:br>
              <a:rPr lang="en" sz="3600">
                <a:solidFill>
                  <a:schemeClr val="dk1"/>
                </a:solidFill>
              </a:rPr>
            </a:br>
            <a:r>
              <a:rPr lang="en" sz="3600">
                <a:solidFill>
                  <a:schemeClr val="dk1"/>
                </a:solidFill>
              </a:rPr>
              <a:t/>
            </a:r>
            <a:br>
              <a:rPr lang="en" sz="3600">
                <a:solidFill>
                  <a:schemeClr val="dk1"/>
                </a:solidFill>
              </a:rPr>
            </a:br>
            <a:r>
              <a:rPr lang="en" sz="3600">
                <a:solidFill>
                  <a:schemeClr val="dk1"/>
                </a:solidFill>
              </a:rPr>
              <a:t/>
            </a:r>
            <a:br>
              <a:rPr lang="en" sz="3600">
                <a:solidFill>
                  <a:schemeClr val="dk1"/>
                </a:solidFill>
              </a:rPr>
            </a:br>
            <a:endParaRPr sz="2700"/>
          </a:p>
        </p:txBody>
      </p:sp>
      <p:sp>
        <p:nvSpPr>
          <p:cNvPr id="507" name="Google Shape;507;p63"/>
          <p:cNvSpPr txBox="1">
            <a:spLocks noGrp="1"/>
          </p:cNvSpPr>
          <p:nvPr>
            <p:ph idx="1"/>
          </p:nvPr>
        </p:nvSpPr>
        <p:spPr>
          <a:xfrm>
            <a:off x="768100" y="1839950"/>
            <a:ext cx="3291900" cy="24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400">
                <a:solidFill>
                  <a:schemeClr val="dk1"/>
                </a:solidFill>
              </a:rPr>
              <a:t>Increase public investment in underfunded stages of education, particularly in the early years.</a:t>
            </a:r>
            <a:endParaRPr sz="2400"/>
          </a:p>
        </p:txBody>
      </p:sp>
      <p:pic>
        <p:nvPicPr>
          <p:cNvPr id="506" name="Google Shape;506;p63"/>
          <p:cNvPicPr preferRelativeResize="0">
            <a:picLocks noGrp="1"/>
          </p:cNvPicPr>
          <p:nvPr>
            <p:ph type="body" sz="half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162878" y="152469"/>
            <a:ext cx="4259263" cy="355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63"/>
          <p:cNvPicPr preferRelativeResize="0"/>
          <p:nvPr/>
        </p:nvPicPr>
        <p:blipFill rotWithShape="1">
          <a:blip r:embed="rId4">
            <a:alphaModFix/>
          </a:blip>
          <a:srcRect l="24376" r="-4274"/>
          <a:stretch/>
        </p:blipFill>
        <p:spPr>
          <a:xfrm>
            <a:off x="6130467" y="2471796"/>
            <a:ext cx="2959504" cy="2471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Google Shape;513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1543" y="109391"/>
            <a:ext cx="3953918" cy="2778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86526" y="2638045"/>
            <a:ext cx="2944562" cy="2109225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000"/>
              <a:buFont typeface="Questrial"/>
              <a:buNone/>
            </a:pPr>
            <a:r>
              <a:rPr lang="en"/>
              <a:t>C. </a:t>
            </a:r>
            <a:r>
              <a:rPr lang="en" b="1" u="sng"/>
              <a:t>STRENGTHENING FAMILIES:</a:t>
            </a:r>
            <a:endParaRPr b="1"/>
          </a:p>
        </p:txBody>
      </p:sp>
      <p:sp>
        <p:nvSpPr>
          <p:cNvPr id="516" name="Google Shape;516;p64"/>
          <p:cNvSpPr txBox="1">
            <a:spLocks noGrp="1"/>
          </p:cNvSpPr>
          <p:nvPr>
            <p:ph type="body" sz="half" idx="2"/>
          </p:nvPr>
        </p:nvSpPr>
        <p:spPr>
          <a:xfrm>
            <a:off x="768100" y="1693125"/>
            <a:ext cx="2944500" cy="28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800"/>
              <a:t>Deepen relationships and build social capital.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45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pic>
        <p:nvPicPr>
          <p:cNvPr id="517" name="Google Shape;517;p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04857" y="2264229"/>
            <a:ext cx="2846618" cy="2013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000"/>
              <a:buFont typeface="Questrial"/>
              <a:buNone/>
            </a:pPr>
            <a:r>
              <a:rPr lang="en"/>
              <a:t>PRIORITY 4</a:t>
            </a:r>
            <a:endParaRPr/>
          </a:p>
        </p:txBody>
      </p:sp>
      <p:sp>
        <p:nvSpPr>
          <p:cNvPr id="523" name="Google Shape;523;p65"/>
          <p:cNvSpPr txBox="1">
            <a:spLocks noGrp="1"/>
          </p:cNvSpPr>
          <p:nvPr>
            <p:ph type="body" sz="half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800"/>
              <a:t>Measure progress and adjust as necessary.</a:t>
            </a:r>
            <a:endParaRPr sz="2800"/>
          </a:p>
        </p:txBody>
      </p:sp>
      <p:pic>
        <p:nvPicPr>
          <p:cNvPr id="524" name="Google Shape;524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2401" y="774546"/>
            <a:ext cx="4608286" cy="364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i="1"/>
              <a:t>2 faith-based networks</a:t>
            </a:r>
            <a:endParaRPr sz="4500" i="1"/>
          </a:p>
        </p:txBody>
      </p:sp>
      <p:sp>
        <p:nvSpPr>
          <p:cNvPr id="353" name="Google Shape;353;p44"/>
          <p:cNvSpPr txBox="1">
            <a:spLocks noGrp="1"/>
          </p:cNvSpPr>
          <p:nvPr>
            <p:ph idx="1"/>
          </p:nvPr>
        </p:nvSpPr>
        <p:spPr>
          <a:xfrm>
            <a:off x="1013444" y="1720311"/>
            <a:ext cx="2933400" cy="32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03200" lvl="0" indent="-260350" algn="l" rtl="0">
              <a:spcBef>
                <a:spcPts val="0"/>
              </a:spcBef>
              <a:spcAft>
                <a:spcPts val="0"/>
              </a:spcAft>
              <a:buSzPts val="4100"/>
              <a:buChar char="∗"/>
            </a:pPr>
            <a:r>
              <a:rPr lang="en" sz="4100"/>
              <a:t>WISDOM</a:t>
            </a:r>
            <a:endParaRPr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3600"/>
              <a:buNone/>
            </a:pPr>
            <a:endParaRPr sz="3600"/>
          </a:p>
          <a:p>
            <a:pPr marL="203200" lvl="0" indent="-260350" algn="l" rtl="0">
              <a:spcBef>
                <a:spcPts val="800"/>
              </a:spcBef>
              <a:spcAft>
                <a:spcPts val="0"/>
              </a:spcAft>
              <a:buSzPts val="4100"/>
              <a:buChar char="∗"/>
            </a:pPr>
            <a:r>
              <a:rPr lang="en" sz="4100"/>
              <a:t>Wisconsin Council of Churches</a:t>
            </a:r>
            <a:endParaRPr/>
          </a:p>
          <a:p>
            <a:pPr marL="203200" lvl="0" indent="-114300" algn="l" rtl="0">
              <a:spcBef>
                <a:spcPts val="30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pic>
        <p:nvPicPr>
          <p:cNvPr id="355" name="Google Shape;355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7173" y="3038516"/>
            <a:ext cx="1786053" cy="1996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6125" y="1475124"/>
            <a:ext cx="2621140" cy="120867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5"/>
          <p:cNvSpPr txBox="1">
            <a:spLocks noGrp="1"/>
          </p:cNvSpPr>
          <p:nvPr>
            <p:ph type="title"/>
          </p:nvPr>
        </p:nvSpPr>
        <p:spPr>
          <a:xfrm>
            <a:off x="457200" y="253604"/>
            <a:ext cx="8229600" cy="10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i="1"/>
              <a:t>and 2 policy groups</a:t>
            </a:r>
            <a:endParaRPr sz="4100" i="1"/>
          </a:p>
        </p:txBody>
      </p:sp>
      <p:sp>
        <p:nvSpPr>
          <p:cNvPr id="361" name="Google Shape;361;p45"/>
          <p:cNvSpPr txBox="1">
            <a:spLocks noGrp="1"/>
          </p:cNvSpPr>
          <p:nvPr>
            <p:ph idx="1"/>
          </p:nvPr>
        </p:nvSpPr>
        <p:spPr>
          <a:xfrm>
            <a:off x="919002" y="1952840"/>
            <a:ext cx="3377700" cy="27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03200" lvl="0" indent="-203200" algn="l" rtl="0">
              <a:spcBef>
                <a:spcPts val="0"/>
              </a:spcBef>
              <a:spcAft>
                <a:spcPts val="0"/>
              </a:spcAft>
              <a:buSzPts val="3000"/>
              <a:buChar char="∗"/>
            </a:pPr>
            <a:r>
              <a:rPr lang="en" sz="3000"/>
              <a:t>Kids Forward </a:t>
            </a: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SzPts val="1500"/>
              <a:buNone/>
            </a:pPr>
            <a:r>
              <a:rPr lang="en" sz="1500"/>
              <a:t>(Formerly the Wisconsin Council on Children and Families)</a:t>
            </a: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SzPts val="1500"/>
              <a:buNone/>
            </a:pPr>
            <a:endParaRPr sz="1500"/>
          </a:p>
          <a:p>
            <a:pPr marL="203200" lvl="0" indent="-203200" algn="l" rtl="0">
              <a:spcBef>
                <a:spcPts val="600"/>
              </a:spcBef>
              <a:spcAft>
                <a:spcPts val="0"/>
              </a:spcAft>
              <a:buSzPts val="3000"/>
              <a:buChar char="∗"/>
            </a:pPr>
            <a:r>
              <a:rPr lang="en" sz="3000"/>
              <a:t>Citizen Action of Wisconsin Education Fund</a:t>
            </a:r>
            <a:endParaRPr sz="3000"/>
          </a:p>
        </p:txBody>
      </p:sp>
      <p:pic>
        <p:nvPicPr>
          <p:cNvPr id="363" name="Google Shape;363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2968" y="2737709"/>
            <a:ext cx="1004480" cy="1972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8947" y="2027981"/>
            <a:ext cx="3052522" cy="555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6"/>
          <p:cNvSpPr txBox="1">
            <a:spLocks noGrp="1"/>
          </p:cNvSpPr>
          <p:nvPr>
            <p:ph type="title"/>
          </p:nvPr>
        </p:nvSpPr>
        <p:spPr>
          <a:xfrm>
            <a:off x="468766" y="153592"/>
            <a:ext cx="8229600" cy="1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hosted a path breaking </a:t>
            </a:r>
            <a:br>
              <a:rPr lang="en" i="1"/>
            </a:br>
            <a:r>
              <a:rPr lang="en" i="1"/>
              <a:t>2 year conversation on poverty</a:t>
            </a:r>
            <a:r>
              <a:rPr lang="en"/>
              <a:t/>
            </a:r>
            <a:br>
              <a:rPr lang="en"/>
            </a:br>
            <a:endParaRPr/>
          </a:p>
        </p:txBody>
      </p:sp>
      <p:sp>
        <p:nvSpPr>
          <p:cNvPr id="369" name="Google Shape;369;p46"/>
          <p:cNvSpPr txBox="1">
            <a:spLocks noGrp="1"/>
          </p:cNvSpPr>
          <p:nvPr>
            <p:ph idx="1"/>
          </p:nvPr>
        </p:nvSpPr>
        <p:spPr>
          <a:xfrm>
            <a:off x="371476" y="1891904"/>
            <a:ext cx="5006700" cy="2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03200" lvl="0" indent="-203200" algn="l" rtl="0">
              <a:spcBef>
                <a:spcPts val="0"/>
              </a:spcBef>
              <a:spcAft>
                <a:spcPts val="0"/>
              </a:spcAft>
              <a:buSzPts val="3000"/>
              <a:buChar char="∗"/>
            </a:pPr>
            <a:r>
              <a:rPr lang="en" sz="3000">
                <a:solidFill>
                  <a:srgbClr val="073E87"/>
                </a:solidFill>
              </a:rPr>
              <a:t>24 major forums at churches &amp; other religious settings </a:t>
            </a:r>
            <a:endParaRPr/>
          </a:p>
          <a:p>
            <a:pPr marL="203200" lvl="0" indent="-203200" algn="l" rtl="0">
              <a:spcBef>
                <a:spcPts val="600"/>
              </a:spcBef>
              <a:spcAft>
                <a:spcPts val="0"/>
              </a:spcAft>
              <a:buSzPts val="3000"/>
              <a:buChar char="∗"/>
            </a:pPr>
            <a:r>
              <a:rPr lang="en" sz="3000">
                <a:solidFill>
                  <a:srgbClr val="FF0000"/>
                </a:solidFill>
              </a:rPr>
              <a:t>In every region of Wisconsin</a:t>
            </a:r>
            <a:endParaRPr/>
          </a:p>
          <a:p>
            <a:pPr marL="203200" lvl="0" indent="-203200" algn="l" rtl="0">
              <a:spcBef>
                <a:spcPts val="600"/>
              </a:spcBef>
              <a:spcAft>
                <a:spcPts val="0"/>
              </a:spcAft>
              <a:buSzPts val="3000"/>
              <a:buChar char="∗"/>
            </a:pPr>
            <a:r>
              <a:rPr lang="en" sz="3000">
                <a:solidFill>
                  <a:srgbClr val="073E87"/>
                </a:solidFill>
              </a:rPr>
              <a:t>Over 1,200 participants</a:t>
            </a:r>
            <a:endParaRPr/>
          </a:p>
          <a:p>
            <a:pPr marL="203200" lvl="0" indent="-88900" algn="l" rtl="0">
              <a:spcBef>
                <a:spcPts val="4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03200" lvl="0" indent="-88900" algn="l" rtl="0">
              <a:spcBef>
                <a:spcPts val="4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71" name="Google Shape;371;p46"/>
          <p:cNvSpPr txBox="1">
            <a:spLocks noGrp="1"/>
          </p:cNvSpPr>
          <p:nvPr>
            <p:ph type="ftr" sz="quarter" idx="11"/>
          </p:nvPr>
        </p:nvSpPr>
        <p:spPr>
          <a:xfrm>
            <a:off x="5480955" y="4741665"/>
            <a:ext cx="3786300" cy="1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1">
                <a:solidFill>
                  <a:srgbClr val="073E87"/>
                </a:solidFill>
              </a:rPr>
              <a:t>Frame Presbyterian Church, Stevens Point</a:t>
            </a:r>
            <a:endParaRPr sz="1400" i="1">
              <a:solidFill>
                <a:srgbClr val="073E87"/>
              </a:solidFill>
            </a:endParaRPr>
          </a:p>
        </p:txBody>
      </p:sp>
      <p:pic>
        <p:nvPicPr>
          <p:cNvPr id="372" name="Google Shape;372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8223" y="2117245"/>
            <a:ext cx="3320143" cy="2486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we dug into the facts</a:t>
            </a:r>
            <a:endParaRPr i="1"/>
          </a:p>
        </p:txBody>
      </p:sp>
      <p:sp>
        <p:nvSpPr>
          <p:cNvPr id="377" name="Google Shape;377;p47"/>
          <p:cNvSpPr txBox="1">
            <a:spLocks noGrp="1"/>
          </p:cNvSpPr>
          <p:nvPr>
            <p:ph idx="1"/>
          </p:nvPr>
        </p:nvSpPr>
        <p:spPr>
          <a:xfrm>
            <a:off x="871538" y="1318847"/>
            <a:ext cx="5130600" cy="32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31800" lvl="1" indent="-203200" algn="l" rtl="0">
              <a:spcBef>
                <a:spcPts val="0"/>
              </a:spcBef>
              <a:spcAft>
                <a:spcPts val="0"/>
              </a:spcAft>
              <a:buSzPts val="3000"/>
              <a:buChar char="∗"/>
            </a:pPr>
            <a:r>
              <a:rPr lang="en" sz="3000">
                <a:solidFill>
                  <a:srgbClr val="073E87"/>
                </a:solidFill>
              </a:rPr>
              <a:t>who is poor</a:t>
            </a:r>
            <a:endParaRPr/>
          </a:p>
          <a:p>
            <a:pPr marL="431800" lvl="1" indent="-203200" algn="l" rtl="0">
              <a:spcBef>
                <a:spcPts val="600"/>
              </a:spcBef>
              <a:spcAft>
                <a:spcPts val="0"/>
              </a:spcAft>
              <a:buSzPts val="3000"/>
              <a:buChar char="∗"/>
            </a:pPr>
            <a:r>
              <a:rPr lang="en" sz="3000">
                <a:solidFill>
                  <a:srgbClr val="FF0000"/>
                </a:solidFill>
              </a:rPr>
              <a:t>how prevalent is poverty</a:t>
            </a:r>
            <a:endParaRPr/>
          </a:p>
          <a:p>
            <a:pPr marL="431800" lvl="1" indent="-203200" algn="l" rtl="0">
              <a:spcBef>
                <a:spcPts val="600"/>
              </a:spcBef>
              <a:spcAft>
                <a:spcPts val="0"/>
              </a:spcAft>
              <a:buSzPts val="3000"/>
              <a:buChar char="∗"/>
            </a:pPr>
            <a:r>
              <a:rPr lang="en" sz="3000">
                <a:solidFill>
                  <a:srgbClr val="073E87"/>
                </a:solidFill>
              </a:rPr>
              <a:t>racial inequality</a:t>
            </a:r>
            <a:endParaRPr/>
          </a:p>
          <a:p>
            <a:pPr marL="431800" lvl="1" indent="-203200" algn="l" rtl="0">
              <a:spcBef>
                <a:spcPts val="600"/>
              </a:spcBef>
              <a:spcAft>
                <a:spcPts val="0"/>
              </a:spcAft>
              <a:buSzPts val="3000"/>
              <a:buChar char="∗"/>
            </a:pPr>
            <a:r>
              <a:rPr lang="en" sz="3000">
                <a:solidFill>
                  <a:srgbClr val="FF0000"/>
                </a:solidFill>
              </a:rPr>
              <a:t>causes of poverty</a:t>
            </a:r>
            <a:endParaRPr/>
          </a:p>
          <a:p>
            <a:pPr marL="431800" lvl="1" indent="-203200" algn="l" rtl="0">
              <a:spcBef>
                <a:spcPts val="600"/>
              </a:spcBef>
              <a:spcAft>
                <a:spcPts val="0"/>
              </a:spcAft>
              <a:buSzPts val="3000"/>
              <a:buChar char="∗"/>
            </a:pPr>
            <a:r>
              <a:rPr lang="en" sz="3000">
                <a:solidFill>
                  <a:srgbClr val="073E87"/>
                </a:solidFill>
              </a:rPr>
              <a:t>history of efforts to reduce poverty</a:t>
            </a:r>
            <a:endParaRPr/>
          </a:p>
          <a:p>
            <a:pPr marL="203200" lvl="0" indent="-88900" algn="l" rtl="0">
              <a:spcBef>
                <a:spcPts val="4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379" name="Google Shape;379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00783" y="2928257"/>
            <a:ext cx="2943218" cy="1949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00783" y="1064248"/>
            <a:ext cx="2744553" cy="1864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8"/>
          <p:cNvSpPr txBox="1">
            <a:spLocks noGrp="1"/>
          </p:cNvSpPr>
          <p:nvPr>
            <p:ph type="title"/>
          </p:nvPr>
        </p:nvSpPr>
        <p:spPr>
          <a:xfrm>
            <a:off x="628651" y="-228600"/>
            <a:ext cx="7815000" cy="14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/>
            </a:r>
            <a:br>
              <a:rPr lang="en"/>
            </a:br>
            <a:r>
              <a:rPr lang="en" i="1">
                <a:solidFill>
                  <a:schemeClr val="lt1"/>
                </a:solidFill>
              </a:rPr>
              <a:t>we discovered that children are now the poorest Americans</a:t>
            </a:r>
            <a:endParaRPr i="1">
              <a:solidFill>
                <a:schemeClr val="lt1"/>
              </a:solidFill>
            </a:endParaRPr>
          </a:p>
        </p:txBody>
      </p:sp>
      <p:sp>
        <p:nvSpPr>
          <p:cNvPr id="385" name="Google Shape;385;p48"/>
          <p:cNvSpPr txBox="1">
            <a:spLocks noGrp="1"/>
          </p:cNvSpPr>
          <p:nvPr>
            <p:ph idx="1"/>
          </p:nvPr>
        </p:nvSpPr>
        <p:spPr>
          <a:xfrm>
            <a:off x="285751" y="1774033"/>
            <a:ext cx="6429300" cy="30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03200" lvl="0" indent="-203200" algn="l" rtl="0">
              <a:spcBef>
                <a:spcPts val="0"/>
              </a:spcBef>
              <a:spcAft>
                <a:spcPts val="0"/>
              </a:spcAft>
              <a:buSzPts val="1800"/>
              <a:buChar char="∗"/>
            </a:pPr>
            <a:r>
              <a:rPr lang="en">
                <a:solidFill>
                  <a:srgbClr val="073E87"/>
                </a:solidFill>
              </a:rPr>
              <a:t> </a:t>
            </a:r>
            <a:r>
              <a:rPr lang="en" sz="2100">
                <a:solidFill>
                  <a:srgbClr val="073E87"/>
                </a:solidFill>
              </a:rPr>
              <a:t>in the 1950s seniors were the poorest group </a:t>
            </a:r>
            <a:endParaRPr/>
          </a:p>
          <a:p>
            <a:pPr marL="203200" lvl="0" indent="-196850" algn="l" rtl="0">
              <a:spcBef>
                <a:spcPts val="400"/>
              </a:spcBef>
              <a:spcAft>
                <a:spcPts val="0"/>
              </a:spcAft>
              <a:buSzPts val="2100"/>
              <a:buChar char="∗"/>
            </a:pPr>
            <a:r>
              <a:rPr lang="en" sz="2100">
                <a:solidFill>
                  <a:srgbClr val="FF0000"/>
                </a:solidFill>
              </a:rPr>
              <a:t>children were the second poorest group</a:t>
            </a:r>
            <a:endParaRPr/>
          </a:p>
          <a:p>
            <a:pPr marL="203200" lvl="0" indent="-196850" algn="l" rtl="0">
              <a:spcBef>
                <a:spcPts val="400"/>
              </a:spcBef>
              <a:spcAft>
                <a:spcPts val="0"/>
              </a:spcAft>
              <a:buSzPts val="2100"/>
              <a:buChar char="∗"/>
            </a:pPr>
            <a:r>
              <a:rPr lang="en" sz="2100">
                <a:solidFill>
                  <a:srgbClr val="073E87"/>
                </a:solidFill>
              </a:rPr>
              <a:t>poverty for both was cut dramatically by public investments</a:t>
            </a:r>
            <a:endParaRPr/>
          </a:p>
          <a:p>
            <a:pPr marL="203200" lvl="0" indent="-196850" algn="l" rtl="0">
              <a:spcBef>
                <a:spcPts val="400"/>
              </a:spcBef>
              <a:spcAft>
                <a:spcPts val="0"/>
              </a:spcAft>
              <a:buSzPts val="2100"/>
              <a:buChar char="∗"/>
            </a:pPr>
            <a:r>
              <a:rPr lang="en" sz="2100">
                <a:solidFill>
                  <a:srgbClr val="FF0000"/>
                </a:solidFill>
              </a:rPr>
              <a:t>investments in seniors continued….</a:t>
            </a:r>
            <a:endParaRPr/>
          </a:p>
          <a:p>
            <a:pPr marL="203200" lvl="0" indent="-196850" algn="l" rtl="0">
              <a:spcBef>
                <a:spcPts val="400"/>
              </a:spcBef>
              <a:spcAft>
                <a:spcPts val="0"/>
              </a:spcAft>
              <a:buSzPts val="2100"/>
              <a:buChar char="∗"/>
            </a:pPr>
            <a:r>
              <a:rPr lang="en" sz="2100">
                <a:solidFill>
                  <a:srgbClr val="073E87"/>
                </a:solidFill>
              </a:rPr>
              <a:t>investments in children tapered off….</a:t>
            </a:r>
            <a:endParaRPr/>
          </a:p>
          <a:p>
            <a:pPr marL="203200" lvl="0" indent="-196850" algn="l" rtl="0">
              <a:spcBef>
                <a:spcPts val="400"/>
              </a:spcBef>
              <a:spcAft>
                <a:spcPts val="0"/>
              </a:spcAft>
              <a:buSzPts val="2100"/>
              <a:buChar char="∗"/>
            </a:pPr>
            <a:r>
              <a:rPr lang="en" sz="2100">
                <a:solidFill>
                  <a:srgbClr val="FF0000"/>
                </a:solidFill>
              </a:rPr>
              <a:t>seniors now have the lowest rate of poverty</a:t>
            </a:r>
            <a:endParaRPr/>
          </a:p>
          <a:p>
            <a:pPr marL="203200" lvl="0" indent="-196850" algn="l" rtl="0">
              <a:spcBef>
                <a:spcPts val="400"/>
              </a:spcBef>
              <a:spcAft>
                <a:spcPts val="0"/>
              </a:spcAft>
              <a:buSzPts val="2100"/>
              <a:buChar char="∗"/>
            </a:pPr>
            <a:r>
              <a:rPr lang="en" sz="2100">
                <a:solidFill>
                  <a:srgbClr val="073E87"/>
                </a:solidFill>
              </a:rPr>
              <a:t>but children are the poorest group in America today</a:t>
            </a:r>
            <a:endParaRPr/>
          </a:p>
          <a:p>
            <a:pPr marL="203200" lvl="0" indent="-88900" algn="l" rtl="0">
              <a:spcBef>
                <a:spcPts val="4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387" name="Google Shape;387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97473" y="3043409"/>
            <a:ext cx="1817914" cy="1817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0856" y="1402557"/>
            <a:ext cx="1964531" cy="1307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2" y="1200154"/>
            <a:ext cx="8503800" cy="3394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srgbClr val="000000">
                <a:alpha val="3961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n>
                  <a:solidFill>
                    <a:schemeClr val="accent1"/>
                  </a:solidFill>
                </a:ln>
                <a:gradFill>
                  <a:gsLst>
                    <a:gs pos="700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 % Poverty Over Time: 1959-2010</a:t>
            </a:r>
            <a:br>
              <a:rPr lang="en" dirty="0">
                <a:ln>
                  <a:solidFill>
                    <a:schemeClr val="accent1"/>
                  </a:solidFill>
                </a:ln>
                <a:gradFill>
                  <a:gsLst>
                    <a:gs pos="700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</a:br>
            <a:r>
              <a:rPr lang="en" sz="2400" dirty="0">
                <a:ln>
                  <a:solidFill>
                    <a:schemeClr val="accent1"/>
                  </a:solidFill>
                </a:ln>
                <a:gradFill>
                  <a:gsLst>
                    <a:gs pos="700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Children and Seniors</a:t>
            </a:r>
            <a:endParaRPr dirty="0">
              <a:ln>
                <a:solidFill>
                  <a:schemeClr val="accent1"/>
                </a:solidFill>
              </a:ln>
              <a:gradFill>
                <a:gsLst>
                  <a:gs pos="700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396" name="Google Shape;396;p49"/>
          <p:cNvSpPr txBox="1">
            <a:spLocks noGrp="1"/>
          </p:cNvSpPr>
          <p:nvPr>
            <p:ph type="sldNum" sz="quarter" idx="12"/>
          </p:nvPr>
        </p:nvSpPr>
        <p:spPr>
          <a:xfrm>
            <a:off x="3990975" y="4687495"/>
            <a:ext cx="1162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None/>
            </a:pPr>
            <a:fld id="{00000000-1234-1234-1234-123412341234}" type="slidenum">
              <a:rPr lang="en" sz="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800"/>
                <a:buFont typeface="Noto Sans Symbols"/>
                <a:buNone/>
              </a:pPr>
              <a:t>8</a:t>
            </a:fld>
            <a:endParaRPr sz="800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97" name="Google Shape;397;p49"/>
          <p:cNvSpPr txBox="1"/>
          <p:nvPr/>
        </p:nvSpPr>
        <p:spPr>
          <a:xfrm>
            <a:off x="1755154" y="4743452"/>
            <a:ext cx="5142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Sachs JD. The Price of Civilization. 2011, Random House, NY. Chapter 10, pp. 185-208</a:t>
            </a:r>
            <a:endParaRPr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0"/>
          <p:cNvSpPr txBox="1">
            <a:spLocks noGrp="1"/>
          </p:cNvSpPr>
          <p:nvPr>
            <p:ph type="subTitle" idx="4294967295"/>
          </p:nvPr>
        </p:nvSpPr>
        <p:spPr>
          <a:xfrm>
            <a:off x="1185863" y="2806700"/>
            <a:ext cx="7958137" cy="117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3300" i="1">
                <a:solidFill>
                  <a:srgbClr val="FF0000"/>
                </a:solidFill>
              </a:rPr>
              <a:t>we found that child poverty is expanding in every region of Wisconsin</a:t>
            </a:r>
            <a:endParaRPr/>
          </a:p>
        </p:txBody>
      </p:sp>
      <p:sp>
        <p:nvSpPr>
          <p:cNvPr id="402" name="Google Shape;402;p50"/>
          <p:cNvSpPr txBox="1">
            <a:spLocks noGrp="1"/>
          </p:cNvSpPr>
          <p:nvPr>
            <p:ph type="ctrTitle" idx="4294967295"/>
          </p:nvPr>
        </p:nvSpPr>
        <p:spPr>
          <a:xfrm>
            <a:off x="0" y="227013"/>
            <a:ext cx="7772400" cy="53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1">
                <a:solidFill>
                  <a:schemeClr val="lt1"/>
                </a:solidFill>
              </a:rPr>
              <a:t>in discussions across the spectrum of faiths </a:t>
            </a:r>
            <a:endParaRPr sz="3000" i="1">
              <a:solidFill>
                <a:schemeClr val="lt1"/>
              </a:solidFill>
            </a:endParaRPr>
          </a:p>
        </p:txBody>
      </p:sp>
      <p:pic>
        <p:nvPicPr>
          <p:cNvPr id="404" name="Google Shape;404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9138" y="1391087"/>
            <a:ext cx="4248102" cy="1042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97196" y="874759"/>
            <a:ext cx="1931942" cy="1931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8144" y="1187075"/>
            <a:ext cx="2189052" cy="1425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</TotalTime>
  <Words>1019</Words>
  <Application>Microsoft Office PowerPoint</Application>
  <PresentationFormat>On-screen Show (16:9)</PresentationFormat>
  <Paragraphs>104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Tw Cen MT Condensed</vt:lpstr>
      <vt:lpstr>Questrial</vt:lpstr>
      <vt:lpstr>Tw Cen MT</vt:lpstr>
      <vt:lpstr>Wingdings 3</vt:lpstr>
      <vt:lpstr>Candara</vt:lpstr>
      <vt:lpstr>Noto Sans Symbols</vt:lpstr>
      <vt:lpstr>Merriweather</vt:lpstr>
      <vt:lpstr>Calibri</vt:lpstr>
      <vt:lpstr>Integral</vt:lpstr>
      <vt:lpstr>CAMPAIGN TO END  CHILD POVERTY</vt:lpstr>
      <vt:lpstr>Starting at Marquette University</vt:lpstr>
      <vt:lpstr>2 faith-based networks</vt:lpstr>
      <vt:lpstr>and 2 policy groups</vt:lpstr>
      <vt:lpstr>hosted a path breaking  2 year conversation on poverty </vt:lpstr>
      <vt:lpstr>we dug into the facts</vt:lpstr>
      <vt:lpstr> we discovered that children are now the poorest Americans</vt:lpstr>
      <vt:lpstr> % Poverty Over Time: 1959-2010 Children and Seniors</vt:lpstr>
      <vt:lpstr>in discussions across the spectrum of faiths </vt:lpstr>
      <vt:lpstr>Slide 10</vt:lpstr>
      <vt:lpstr>Slide 11</vt:lpstr>
      <vt:lpstr>we found racial disparities are dramatic between our Wisconsin kids</vt:lpstr>
      <vt:lpstr>In addition, we learned that:</vt:lpstr>
      <vt:lpstr>we reached agreement on causes </vt:lpstr>
      <vt:lpstr>Slide 15</vt:lpstr>
      <vt:lpstr>We were inspired by the promise of a goal oriented approach</vt:lpstr>
      <vt:lpstr>What the British Experience Shows</vt:lpstr>
      <vt:lpstr>CAMPAIGN PRIORITIES</vt:lpstr>
      <vt:lpstr>Slide 19</vt:lpstr>
      <vt:lpstr>3. IMPLEMENT MULTI-SECTOR, EVIDENCE BASED STRATEGIES AT THE SCALE CAPABLE OF ACHIEVING THE POVERTY REDUCTION GOAL.</vt:lpstr>
      <vt:lpstr>THESE MULTI-SECTOR, EVIDENCE BASED STRATEGIES INCLUDE</vt:lpstr>
      <vt:lpstr>      B. HIGH QUALITY EDUCATION:       </vt:lpstr>
      <vt:lpstr>C. STRENGTHENING FAMILIES:</vt:lpstr>
      <vt:lpstr>PRIORITY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CAMPAIGN TO END  CHILD POVERTY</dc:title>
  <dc:creator>Nicole Ellet-Petersen</dc:creator>
  <cp:lastModifiedBy>Dianne</cp:lastModifiedBy>
  <cp:revision>4</cp:revision>
  <dcterms:modified xsi:type="dcterms:W3CDTF">2019-03-16T15:15:27Z</dcterms:modified>
</cp:coreProperties>
</file>